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4" r:id="rId3"/>
    <p:sldId id="298" r:id="rId4"/>
    <p:sldId id="299" r:id="rId5"/>
    <p:sldId id="300" r:id="rId6"/>
    <p:sldId id="301" r:id="rId7"/>
    <p:sldId id="297" r:id="rId8"/>
    <p:sldId id="306" r:id="rId9"/>
    <p:sldId id="304" r:id="rId10"/>
    <p:sldId id="302" r:id="rId11"/>
    <p:sldId id="305" r:id="rId12"/>
    <p:sldId id="308" r:id="rId13"/>
    <p:sldId id="307" r:id="rId14"/>
    <p:sldId id="310" r:id="rId15"/>
    <p:sldId id="309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b="0" dirty="0"/>
            <a:t>Što je industrijska revolucija?</a:t>
          </a:r>
          <a:endParaRPr lang="en-US" sz="3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Što se smatra početkom prve industrijske revolucije?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Uz pomoć fotografije objasni koje je sve promjene donijela druga industrijska revolucija.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1"/>
      <dgm:spPr/>
    </dgm:pt>
    <dgm:pt modelId="{192A3C29-6C86-430D-ABFB-0730C049C468}" type="pres">
      <dgm:prSet presAssocID="{D2B884C9-3765-44FE-8926-3E9BF6B1E450}" presName="text" presStyleLbl="fgAcc0" presStyleIdx="0" presStyleCnt="1" custLinFactNeighborX="-19388" custLinFactNeighborY="4525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Prepoznaj osobu na slici. Što znaš o </a:t>
          </a:r>
          <a:r>
            <a:rPr lang="hr-HR" sz="3200" dirty="0" smtClean="0">
              <a:latin typeface="Arial" panose="020B0604020202020204" pitchFamily="34" charset="0"/>
              <a:cs typeface="Arial" panose="020B0604020202020204" pitchFamily="34" charset="0"/>
            </a:rPr>
            <a:t>njoj?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1"/>
      <dgm:spPr/>
    </dgm:pt>
    <dgm:pt modelId="{192A3C29-6C86-430D-ABFB-0730C049C468}" type="pres">
      <dgm:prSet presAssocID="{D2B884C9-3765-44FE-8926-3E9BF6B1E450}" presName="text" presStyleLbl="fgAcc0" presStyleIdx="0" presStyleCnt="1" custLinFactNeighborX="-19388" custLinFactNeighborY="4525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Prepoznaj osobu na slici. Što znaš o </a:t>
          </a:r>
          <a:r>
            <a:rPr lang="hr-HR" sz="3200" dirty="0" smtClean="0">
              <a:latin typeface="Arial" panose="020B0604020202020204" pitchFamily="34" charset="0"/>
              <a:cs typeface="Arial" panose="020B0604020202020204" pitchFamily="34" charset="0"/>
            </a:rPr>
            <a:t>njoj?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1"/>
      <dgm:spPr/>
    </dgm:pt>
    <dgm:pt modelId="{192A3C29-6C86-430D-ABFB-0730C049C468}" type="pres">
      <dgm:prSet presAssocID="{D2B884C9-3765-44FE-8926-3E9BF6B1E450}" presName="text" presStyleLbl="fgAcc0" presStyleIdx="0" presStyleCnt="1" custLinFactNeighborX="-19388" custLinFactNeighborY="4525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b="0" dirty="0">
              <a:effectLst/>
              <a:latin typeface="+mn-lt"/>
              <a:cs typeface="Arial" panose="020B0604020202020204" pitchFamily="34" charset="0"/>
            </a:rPr>
            <a:t>Kako se zove Teslin najznačajniji izum?</a:t>
          </a:r>
          <a:endParaRPr lang="en-US" sz="3600" b="0" dirty="0">
            <a:effectLst/>
            <a:latin typeface="+mn-lt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Gdje se taj izum prvi put pokazao najučinkovitijim?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b="0" dirty="0">
              <a:effectLst/>
              <a:latin typeface="+mn-lt"/>
              <a:cs typeface="Arial" panose="020B0604020202020204" pitchFamily="34" charset="0"/>
            </a:rPr>
            <a:t>Za što je zaslužan </a:t>
          </a:r>
          <a:r>
            <a:rPr lang="hr-HR" sz="3600" b="0" dirty="0">
              <a:effectLst/>
            </a:rPr>
            <a:t>Karl Benz?</a:t>
          </a:r>
          <a:endParaRPr lang="en-US" sz="3600" b="0" dirty="0">
            <a:effectLst/>
            <a:latin typeface="+mn-lt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b="0" dirty="0">
              <a:effectLst/>
              <a:latin typeface="+mn-lt"/>
              <a:cs typeface="Arial" panose="020B0604020202020204" pitchFamily="34" charset="0"/>
            </a:rPr>
            <a:t>Za što je zaslužan </a:t>
          </a:r>
          <a:r>
            <a:rPr lang="hr-HR" sz="3600" b="0" dirty="0">
              <a:effectLst/>
              <a:latin typeface="+mn-lt"/>
            </a:rPr>
            <a:t>Gottlieb Daimler?</a:t>
          </a:r>
          <a:endParaRPr lang="en-US" sz="3600" b="0" dirty="0">
            <a:effectLst/>
            <a:latin typeface="+mn-lt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2800" b="0" dirty="0">
              <a:latin typeface="+mn-lt"/>
              <a:cs typeface="Arial" panose="020B0604020202020204" pitchFamily="34" charset="0"/>
            </a:rPr>
            <a:t>Što znaš o prvom </a:t>
          </a:r>
          <a:r>
            <a:rPr lang="hr-HR" sz="2800" b="0" dirty="0" err="1">
              <a:latin typeface="+mn-lt"/>
              <a:cs typeface="Arial" panose="020B0604020202020204" pitchFamily="34" charset="0"/>
            </a:rPr>
            <a:t>Benzovom</a:t>
          </a:r>
          <a:r>
            <a:rPr lang="hr-HR" sz="2800" b="0" dirty="0">
              <a:latin typeface="+mn-lt"/>
              <a:cs typeface="Arial" panose="020B0604020202020204" pitchFamily="34" charset="0"/>
            </a:rPr>
            <a:t>, a što o </a:t>
          </a:r>
          <a:r>
            <a:rPr lang="hr-HR" sz="2800" b="0" dirty="0" err="1">
              <a:latin typeface="+mn-lt"/>
              <a:cs typeface="Arial" panose="020B0604020202020204" pitchFamily="34" charset="0"/>
            </a:rPr>
            <a:t>Daimlerovoj</a:t>
          </a:r>
          <a:r>
            <a:rPr lang="hr-HR" sz="2800" b="0" dirty="0">
              <a:latin typeface="+mn-lt"/>
              <a:cs typeface="Arial" panose="020B0604020202020204" pitchFamily="34" charset="0"/>
            </a:rPr>
            <a:t> automobilu? U</a:t>
          </a:r>
          <a:r>
            <a:rPr lang="hr-HR" sz="2800" b="0" dirty="0">
              <a:latin typeface="+mn-lt"/>
            </a:rPr>
            <a:t>sporedi ih s današnjim automobilom.</a:t>
          </a:r>
          <a:endParaRPr lang="en-US" sz="2800" b="0" dirty="0">
            <a:latin typeface="+mn-lt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1"/>
      <dgm:spPr/>
    </dgm:pt>
    <dgm:pt modelId="{192A3C29-6C86-430D-ABFB-0730C049C468}" type="pres">
      <dgm:prSet presAssocID="{D2B884C9-3765-44FE-8926-3E9BF6B1E450}" presName="text" presStyleLbl="fgAcc0" presStyleIdx="0" presStyleCnt="1" custLinFactNeighborX="-20258" custLinFactNeighborY="-1803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b="0" dirty="0">
              <a:effectLst/>
              <a:latin typeface="+mn-lt"/>
              <a:cs typeface="Arial" panose="020B0604020202020204" pitchFamily="34" charset="0"/>
            </a:rPr>
            <a:t>Tko je zaslužan za prvi let u povijesti? </a:t>
          </a:r>
          <a:endParaRPr lang="en-US" sz="3600" b="0" dirty="0">
            <a:effectLst/>
            <a:latin typeface="+mn-lt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b="0" dirty="0">
              <a:effectLst/>
              <a:latin typeface="+mn-lt"/>
              <a:cs typeface="Arial" panose="020B0604020202020204" pitchFamily="34" charset="0"/>
            </a:rPr>
            <a:t>Tko je i kada prvi preletio kanal La </a:t>
          </a:r>
          <a:r>
            <a:rPr lang="hr-HR" sz="3600" b="0" dirty="0" err="1">
              <a:effectLst/>
              <a:latin typeface="+mn-lt"/>
              <a:cs typeface="Arial" panose="020B0604020202020204" pitchFamily="34" charset="0"/>
            </a:rPr>
            <a:t>Manche</a:t>
          </a:r>
          <a:r>
            <a:rPr lang="hr-HR" sz="3600" b="0" dirty="0">
              <a:effectLst/>
              <a:latin typeface="+mn-lt"/>
              <a:cs typeface="Arial" panose="020B0604020202020204" pitchFamily="34" charset="0"/>
            </a:rPr>
            <a:t>?</a:t>
          </a:r>
          <a:endParaRPr lang="en-US" sz="3600" b="0" dirty="0">
            <a:effectLst/>
            <a:latin typeface="+mn-lt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500" b="0" dirty="0">
              <a:effectLst/>
              <a:latin typeface="+mn-lt"/>
              <a:cs typeface="Arial" panose="020B0604020202020204" pitchFamily="34" charset="0"/>
            </a:rPr>
            <a:t>Kada i gdje je izgrađena prva </a:t>
          </a:r>
          <a:r>
            <a:rPr lang="hr-HR" sz="3500" b="0" dirty="0" smtClean="0">
              <a:effectLst/>
              <a:latin typeface="+mn-lt"/>
              <a:cs typeface="Arial" panose="020B0604020202020204" pitchFamily="34" charset="0"/>
            </a:rPr>
            <a:t>transkontinentalna </a:t>
          </a:r>
          <a:r>
            <a:rPr lang="hr-HR" sz="3500" b="0" dirty="0">
              <a:effectLst/>
              <a:latin typeface="+mn-lt"/>
              <a:cs typeface="Arial" panose="020B0604020202020204" pitchFamily="34" charset="0"/>
            </a:rPr>
            <a:t>pruga?</a:t>
          </a:r>
          <a:endParaRPr lang="en-US" sz="3500" b="0" dirty="0">
            <a:effectLst/>
            <a:latin typeface="+mn-lt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b="0" dirty="0">
              <a:effectLst/>
              <a:latin typeface="+mn-lt"/>
              <a:cs typeface="Arial" panose="020B0604020202020204" pitchFamily="34" charset="0"/>
            </a:rPr>
            <a:t>Kada i gdje je izgrađena najduža željeznica na svijetu?</a:t>
          </a:r>
          <a:endParaRPr lang="en-US" sz="3600" b="0" dirty="0">
            <a:effectLst/>
            <a:latin typeface="+mn-lt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Objasni važnost Panamskog i Sueskog kanala.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1"/>
      <dgm:spPr/>
    </dgm:pt>
    <dgm:pt modelId="{192A3C29-6C86-430D-ABFB-0730C049C468}" type="pres">
      <dgm:prSet presAssocID="{D2B884C9-3765-44FE-8926-3E9BF6B1E450}" presName="text" presStyleLbl="fgAcc0" presStyleIdx="0" presStyleCnt="1" custLinFactNeighborX="-19388" custLinFactNeighborY="4525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Tko je i kada usavršio parni stroj?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b="0" dirty="0"/>
            <a:t>U kojim industrijama se koristio parni stroj?</a:t>
          </a:r>
          <a:endParaRPr lang="en-US" sz="3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Tko je bio Robert </a:t>
          </a:r>
          <a:r>
            <a:rPr lang="hr-HR" sz="3600" dirty="0" err="1">
              <a:latin typeface="Arial" panose="020B0604020202020204" pitchFamily="34" charset="0"/>
              <a:cs typeface="Arial" panose="020B0604020202020204" pitchFamily="34" charset="0"/>
            </a:rPr>
            <a:t>Fulton</a:t>
          </a:r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Tko je bio tvorac prve lokomotive?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b="0" dirty="0">
              <a:effectLst/>
              <a:latin typeface="+mn-lt"/>
              <a:cs typeface="Arial" panose="020B0604020202020204" pitchFamily="34" charset="0"/>
            </a:rPr>
            <a:t>Za što je zaslužan </a:t>
          </a:r>
          <a:r>
            <a:rPr lang="hr-HR" sz="3600" b="0" dirty="0">
              <a:effectLst/>
              <a:latin typeface="+mn-lt"/>
            </a:rPr>
            <a:t>George </a:t>
          </a:r>
          <a:r>
            <a:rPr lang="hr-HR" sz="3600" b="0" dirty="0" err="1">
              <a:effectLst/>
              <a:latin typeface="+mn-lt"/>
            </a:rPr>
            <a:t>Stephenson</a:t>
          </a:r>
          <a:r>
            <a:rPr lang="hr-HR" sz="3600" b="0" dirty="0">
              <a:effectLst/>
              <a:latin typeface="+mn-lt"/>
            </a:rPr>
            <a:t>?</a:t>
          </a:r>
          <a:endParaRPr lang="en-US" sz="3600" b="0" dirty="0">
            <a:effectLst/>
            <a:latin typeface="+mn-lt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Kada i gdje je otvorena prva podzemna željeznica?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b="0" dirty="0">
              <a:effectLst/>
              <a:latin typeface="+mn-lt"/>
              <a:cs typeface="Arial" panose="020B0604020202020204" pitchFamily="34" charset="0"/>
            </a:rPr>
            <a:t>Gdje je industrijska revolucija započela ranije, a gdje kasnije?</a:t>
          </a:r>
          <a:endParaRPr lang="en-US" sz="3600" b="0" dirty="0">
            <a:effectLst/>
            <a:latin typeface="+mn-lt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Što se smatra početkom druge industrijske </a:t>
          </a:r>
          <a:r>
            <a:rPr lang="hr-HR" sz="3600" dirty="0" err="1">
              <a:latin typeface="Arial" panose="020B0604020202020204" pitchFamily="34" charset="0"/>
              <a:cs typeface="Arial" panose="020B0604020202020204" pitchFamily="34" charset="0"/>
            </a:rPr>
            <a:t>revoulcije</a:t>
          </a:r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0" kern="1200" dirty="0"/>
            <a:t>Što je industrijska revolucija?</a:t>
          </a:r>
          <a:endParaRPr lang="en-US" sz="3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Što se smatra početkom prve industrijske revolucije?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-453462" y="2007"/>
          <a:ext cx="4081164" cy="2591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0" y="432796"/>
          <a:ext cx="4081164" cy="2591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Uz pomoć fotografije objasni koje je sve promjene donijela druga industrijska revolucija.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32796"/>
        <a:ext cx="4081164" cy="2591539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-453462" y="2007"/>
          <a:ext cx="4081164" cy="2591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0" y="432796"/>
          <a:ext cx="4081164" cy="2591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Prepoznaj osobu na slici. Što znaš o </a:t>
          </a:r>
          <a:r>
            <a:rPr lang="hr-HR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njoj?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32796"/>
        <a:ext cx="4081164" cy="2591539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-453462" y="2007"/>
          <a:ext cx="4081164" cy="2591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0" y="432796"/>
          <a:ext cx="4081164" cy="2591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Prepoznaj osobu na slici. Što znaš o </a:t>
          </a:r>
          <a:r>
            <a:rPr lang="hr-HR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njoj?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32796"/>
        <a:ext cx="4081164" cy="2591539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0" kern="1200" dirty="0">
              <a:effectLst/>
              <a:latin typeface="+mn-lt"/>
              <a:cs typeface="Arial" panose="020B0604020202020204" pitchFamily="34" charset="0"/>
            </a:rPr>
            <a:t>Kako se zove Teslin najznačajniji izum?</a:t>
          </a:r>
          <a:endParaRPr lang="en-US" sz="3600" b="0" kern="1200" dirty="0">
            <a:effectLst/>
            <a:latin typeface="+mn-lt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Gdje se taj izum prvi put pokazao najučinkovitijim?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0" kern="1200" dirty="0">
              <a:effectLst/>
              <a:latin typeface="+mn-lt"/>
              <a:cs typeface="Arial" panose="020B0604020202020204" pitchFamily="34" charset="0"/>
            </a:rPr>
            <a:t>Za što je zaslužan </a:t>
          </a:r>
          <a:r>
            <a:rPr lang="hr-HR" sz="3600" b="0" kern="1200" dirty="0">
              <a:effectLst/>
            </a:rPr>
            <a:t>Karl Benz?</a:t>
          </a:r>
          <a:endParaRPr lang="en-US" sz="3600" b="0" kern="1200" dirty="0">
            <a:effectLst/>
            <a:latin typeface="+mn-lt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0" kern="1200" dirty="0">
              <a:effectLst/>
              <a:latin typeface="+mn-lt"/>
              <a:cs typeface="Arial" panose="020B0604020202020204" pitchFamily="34" charset="0"/>
            </a:rPr>
            <a:t>Za što je zaslužan </a:t>
          </a:r>
          <a:r>
            <a:rPr lang="hr-HR" sz="3600" b="0" kern="1200" dirty="0">
              <a:effectLst/>
              <a:latin typeface="+mn-lt"/>
            </a:rPr>
            <a:t>Gottlieb Daimler?</a:t>
          </a:r>
          <a:endParaRPr lang="en-US" sz="3600" b="0" kern="1200" dirty="0">
            <a:effectLst/>
            <a:latin typeface="+mn-lt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-453462" y="-430789"/>
          <a:ext cx="4081164" cy="2591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0" y="0"/>
          <a:ext cx="4081164" cy="2591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0" kern="1200" dirty="0">
              <a:latin typeface="+mn-lt"/>
              <a:cs typeface="Arial" panose="020B0604020202020204" pitchFamily="34" charset="0"/>
            </a:rPr>
            <a:t>Što znaš o prvom </a:t>
          </a:r>
          <a:r>
            <a:rPr lang="hr-HR" sz="2800" b="0" kern="1200" dirty="0" err="1">
              <a:latin typeface="+mn-lt"/>
              <a:cs typeface="Arial" panose="020B0604020202020204" pitchFamily="34" charset="0"/>
            </a:rPr>
            <a:t>Benzovom</a:t>
          </a:r>
          <a:r>
            <a:rPr lang="hr-HR" sz="2800" b="0" kern="1200" dirty="0">
              <a:latin typeface="+mn-lt"/>
              <a:cs typeface="Arial" panose="020B0604020202020204" pitchFamily="34" charset="0"/>
            </a:rPr>
            <a:t>, a što o </a:t>
          </a:r>
          <a:r>
            <a:rPr lang="hr-HR" sz="2800" b="0" kern="1200" dirty="0" err="1">
              <a:latin typeface="+mn-lt"/>
              <a:cs typeface="Arial" panose="020B0604020202020204" pitchFamily="34" charset="0"/>
            </a:rPr>
            <a:t>Daimlerovoj</a:t>
          </a:r>
          <a:r>
            <a:rPr lang="hr-HR" sz="2800" b="0" kern="1200" dirty="0">
              <a:latin typeface="+mn-lt"/>
              <a:cs typeface="Arial" panose="020B0604020202020204" pitchFamily="34" charset="0"/>
            </a:rPr>
            <a:t> automobilu? U</a:t>
          </a:r>
          <a:r>
            <a:rPr lang="hr-HR" sz="2800" b="0" kern="1200" dirty="0">
              <a:latin typeface="+mn-lt"/>
            </a:rPr>
            <a:t>sporedi ih s današnjim automobilom.</a:t>
          </a:r>
          <a:endParaRPr lang="en-US" sz="2800" b="0" kern="1200" dirty="0">
            <a:latin typeface="+mn-lt"/>
            <a:cs typeface="Arial" panose="020B0604020202020204" pitchFamily="34" charset="0"/>
          </a:endParaRPr>
        </a:p>
      </dsp:txBody>
      <dsp:txXfrm>
        <a:off x="0" y="0"/>
        <a:ext cx="4081164" cy="2591539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0" kern="1200" dirty="0">
              <a:effectLst/>
              <a:latin typeface="+mn-lt"/>
              <a:cs typeface="Arial" panose="020B0604020202020204" pitchFamily="34" charset="0"/>
            </a:rPr>
            <a:t>Tko je zaslužan za prvi let u povijesti? </a:t>
          </a:r>
          <a:endParaRPr lang="en-US" sz="3600" b="0" kern="1200" dirty="0">
            <a:effectLst/>
            <a:latin typeface="+mn-lt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0" kern="1200" dirty="0">
              <a:effectLst/>
              <a:latin typeface="+mn-lt"/>
              <a:cs typeface="Arial" panose="020B0604020202020204" pitchFamily="34" charset="0"/>
            </a:rPr>
            <a:t>Tko je i kada prvi preletio kanal La </a:t>
          </a:r>
          <a:r>
            <a:rPr lang="hr-HR" sz="3600" b="0" kern="1200" dirty="0" err="1">
              <a:effectLst/>
              <a:latin typeface="+mn-lt"/>
              <a:cs typeface="Arial" panose="020B0604020202020204" pitchFamily="34" charset="0"/>
            </a:rPr>
            <a:t>Manche</a:t>
          </a:r>
          <a:r>
            <a:rPr lang="hr-HR" sz="3600" b="0" kern="1200" dirty="0">
              <a:effectLst/>
              <a:latin typeface="+mn-lt"/>
              <a:cs typeface="Arial" panose="020B0604020202020204" pitchFamily="34" charset="0"/>
            </a:rPr>
            <a:t>?</a:t>
          </a:r>
          <a:endParaRPr lang="en-US" sz="3600" b="0" kern="1200" dirty="0">
            <a:effectLst/>
            <a:latin typeface="+mn-lt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b="0" kern="1200" dirty="0">
              <a:effectLst/>
              <a:latin typeface="+mn-lt"/>
              <a:cs typeface="Arial" panose="020B0604020202020204" pitchFamily="34" charset="0"/>
            </a:rPr>
            <a:t>Kada i gdje je izgrađena prva </a:t>
          </a:r>
          <a:r>
            <a:rPr lang="hr-HR" sz="3500" b="0" kern="1200" dirty="0" smtClean="0">
              <a:effectLst/>
              <a:latin typeface="+mn-lt"/>
              <a:cs typeface="Arial" panose="020B0604020202020204" pitchFamily="34" charset="0"/>
            </a:rPr>
            <a:t>transkontinentalna </a:t>
          </a:r>
          <a:r>
            <a:rPr lang="hr-HR" sz="3500" b="0" kern="1200" dirty="0">
              <a:effectLst/>
              <a:latin typeface="+mn-lt"/>
              <a:cs typeface="Arial" panose="020B0604020202020204" pitchFamily="34" charset="0"/>
            </a:rPr>
            <a:t>pruga?</a:t>
          </a:r>
          <a:endParaRPr lang="en-US" sz="3500" b="0" kern="1200" dirty="0">
            <a:effectLst/>
            <a:latin typeface="+mn-lt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0" kern="1200" dirty="0">
              <a:effectLst/>
              <a:latin typeface="+mn-lt"/>
              <a:cs typeface="Arial" panose="020B0604020202020204" pitchFamily="34" charset="0"/>
            </a:rPr>
            <a:t>Kada i gdje je izgrađena najduža željeznica na svijetu?</a:t>
          </a:r>
          <a:endParaRPr lang="en-US" sz="3600" b="0" kern="1200" dirty="0">
            <a:effectLst/>
            <a:latin typeface="+mn-lt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-453462" y="2007"/>
          <a:ext cx="4081164" cy="2591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0" y="432796"/>
          <a:ext cx="4081164" cy="2591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Objasni važnost Panamskog i Sueskog kanala.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32796"/>
        <a:ext cx="4081164" cy="259153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Tko je i kada usavršio parni stroj?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0" kern="1200" dirty="0"/>
            <a:t>U kojim industrijama se koristio parni stroj?</a:t>
          </a:r>
          <a:endParaRPr lang="en-US" sz="3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Tko je bio Robert </a:t>
          </a:r>
          <a:r>
            <a:rPr lang="hr-HR" sz="3600" kern="1200" dirty="0" err="1">
              <a:latin typeface="Arial" panose="020B0604020202020204" pitchFamily="34" charset="0"/>
              <a:cs typeface="Arial" panose="020B0604020202020204" pitchFamily="34" charset="0"/>
            </a:rPr>
            <a:t>Fulton</a:t>
          </a: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Tko je bio tvorac prve lokomotive?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0" kern="1200" dirty="0">
              <a:effectLst/>
              <a:latin typeface="+mn-lt"/>
              <a:cs typeface="Arial" panose="020B0604020202020204" pitchFamily="34" charset="0"/>
            </a:rPr>
            <a:t>Za što je zaslužan </a:t>
          </a:r>
          <a:r>
            <a:rPr lang="hr-HR" sz="3600" b="0" kern="1200" dirty="0">
              <a:effectLst/>
              <a:latin typeface="+mn-lt"/>
            </a:rPr>
            <a:t>George </a:t>
          </a:r>
          <a:r>
            <a:rPr lang="hr-HR" sz="3600" b="0" kern="1200" dirty="0" err="1">
              <a:effectLst/>
              <a:latin typeface="+mn-lt"/>
            </a:rPr>
            <a:t>Stephenson</a:t>
          </a:r>
          <a:r>
            <a:rPr lang="hr-HR" sz="3600" b="0" kern="1200" dirty="0">
              <a:effectLst/>
              <a:latin typeface="+mn-lt"/>
            </a:rPr>
            <a:t>?</a:t>
          </a:r>
          <a:endParaRPr lang="en-US" sz="3600" b="0" kern="1200" dirty="0">
            <a:effectLst/>
            <a:latin typeface="+mn-lt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Kada i gdje je otvorena prva podzemna željeznica?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0" kern="1200" dirty="0">
              <a:effectLst/>
              <a:latin typeface="+mn-lt"/>
              <a:cs typeface="Arial" panose="020B0604020202020204" pitchFamily="34" charset="0"/>
            </a:rPr>
            <a:t>Gdje je industrijska revolucija započela ranije, a gdje kasnije?</a:t>
          </a:r>
          <a:endParaRPr lang="en-US" sz="3600" b="0" kern="1200" dirty="0">
            <a:effectLst/>
            <a:latin typeface="+mn-lt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Što se smatra početkom druge industrijske </a:t>
          </a:r>
          <a:r>
            <a:rPr lang="hr-HR" sz="3600" kern="1200" dirty="0" err="1">
              <a:latin typeface="Arial" panose="020B0604020202020204" pitchFamily="34" charset="0"/>
              <a:cs typeface="Arial" panose="020B0604020202020204" pitchFamily="34" charset="0"/>
            </a:rPr>
            <a:t>revoulcije</a:t>
          </a: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DBF4F07-28AD-40C8-BCDD-5F852923D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1102045-2C0D-4AA7-95AE-2ED1D899C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A32E15F-4F85-45D4-B0F5-DDE6C736B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EBE7-A6EA-4CDC-BE0F-5527049C311D}" type="datetimeFigureOut">
              <a:rPr lang="hr-HR" smtClean="0"/>
              <a:pPr/>
              <a:t>2.7.2020.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C9B5BE8-0B29-49C5-ACAD-DECBF0309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CAEE168-9499-4CE6-8FC4-C03FAB500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8C12-C427-42CC-A1DC-6F8F1757558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6462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5E36C9-9C2F-45E4-B4FB-53689EED5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5B98F12C-4036-4702-87B4-5261FE0BC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E8C8825-D275-4F95-AE80-109D31356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EBE7-A6EA-4CDC-BE0F-5527049C311D}" type="datetimeFigureOut">
              <a:rPr lang="hr-HR" smtClean="0"/>
              <a:pPr/>
              <a:t>2.7.2020.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6F78F44-DC4B-4E41-AF9B-5AF103E5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CDB5EE8-C2D7-4B2F-A6C7-3EC3632C0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8C12-C427-42CC-A1DC-6F8F1757558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8187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E010F4A2-2F97-44EC-B692-AC2DB92177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3927221C-F5B5-4D45-BB6D-5DB9349CB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1C927ED-D2FC-48A6-9F81-05F9AD5C9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EBE7-A6EA-4CDC-BE0F-5527049C311D}" type="datetimeFigureOut">
              <a:rPr lang="hr-HR" smtClean="0"/>
              <a:pPr/>
              <a:t>2.7.2020.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B99BA78-B89C-4B3E-9EE1-1329AAB36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AB94A40-588D-43CE-9250-F016F1884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8C12-C427-42CC-A1DC-6F8F1757558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2983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0790763-BE2B-495C-AEC1-6D584A33F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D75324E-8C64-4974-938C-C8DB91D22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84616D0-581D-4A7C-8FED-EEEE9AEDF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EBE7-A6EA-4CDC-BE0F-5527049C311D}" type="datetimeFigureOut">
              <a:rPr lang="hr-HR" smtClean="0"/>
              <a:pPr/>
              <a:t>2.7.2020.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8DB329A-0AF1-4122-B3A1-4CB1A044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4E1F3BF-8713-476A-9B7E-1F052C09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8C12-C427-42CC-A1DC-6F8F1757558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652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512FCD-7235-4E3C-84D1-93354EB36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81C0967-870F-4AC5-B1AA-BBA61FC66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C1DF2D8-657A-4A16-8F13-E94A88DA2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EBE7-A6EA-4CDC-BE0F-5527049C311D}" type="datetimeFigureOut">
              <a:rPr lang="hr-HR" smtClean="0"/>
              <a:pPr/>
              <a:t>2.7.2020.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7D14C13-FD8E-4FC5-9C06-D70BD5EE5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8299142-F091-46FE-AB17-D002B6B53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8C12-C427-42CC-A1DC-6F8F1757558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0056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D08B9AD-CB30-44C2-A188-8A9E1D247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941643B-6936-40DE-BB32-C791E0FE9B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47BBAC9-5B12-4D20-80C7-6988310CD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E08FBB57-3AFE-4242-AA22-A78566EEC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EBE7-A6EA-4CDC-BE0F-5527049C311D}" type="datetimeFigureOut">
              <a:rPr lang="hr-HR" smtClean="0"/>
              <a:pPr/>
              <a:t>2.7.2020.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C05ADBDC-E87B-4DAD-BDAA-D2D1FFA21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DD0214D8-7553-42B9-8D8D-5512D6FF6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8C12-C427-42CC-A1DC-6F8F1757558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4781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AE103F7-8C1A-4D18-AB16-E686C582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3095C4CF-7EF4-463E-964C-2613009B8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AA63522C-3954-4E63-A28E-30ECC51F1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8AF286F4-C716-4AD3-B749-6BD11B0B54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7CBA0430-E035-4BD7-8FA0-A4DE05430B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15F71CCE-367A-45F9-B9A6-DAB8DDF68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EBE7-A6EA-4CDC-BE0F-5527049C311D}" type="datetimeFigureOut">
              <a:rPr lang="hr-HR" smtClean="0"/>
              <a:pPr/>
              <a:t>2.7.2020.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25C12BAB-8AB0-4CEE-B7AC-9BEF962DB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0C76D94F-AD65-4BF1-B744-DD48B2679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8C12-C427-42CC-A1DC-6F8F1757558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0498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0E390C9-EBA4-4D67-A4AD-0467C16F0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6C7C8F47-5234-47FF-8B7A-79DF342F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EBE7-A6EA-4CDC-BE0F-5527049C311D}" type="datetimeFigureOut">
              <a:rPr lang="hr-HR" smtClean="0"/>
              <a:pPr/>
              <a:t>2.7.2020.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B5DC2F50-6033-4E1B-86C7-E4F88163F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4558629F-3973-435D-8CFA-BF850B2F0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8C12-C427-42CC-A1DC-6F8F1757558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1370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F97241BC-36BD-4004-BEE5-F63B2F27B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EBE7-A6EA-4CDC-BE0F-5527049C311D}" type="datetimeFigureOut">
              <a:rPr lang="hr-HR" smtClean="0"/>
              <a:pPr/>
              <a:t>2.7.2020.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7893877D-1A16-487C-8C71-6C5E66E31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7CC312E7-30A9-45C4-B170-F5F9166E4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8C12-C427-42CC-A1DC-6F8F1757558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5313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33351F8-C30B-46FB-86E2-3E6279D55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F4D7FA3-1A6B-495A-9C32-4DF025465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1020DDB2-E710-417F-9693-38F0471E1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74C26E4-7A71-4CB2-A5CA-748B66C54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EBE7-A6EA-4CDC-BE0F-5527049C311D}" type="datetimeFigureOut">
              <a:rPr lang="hr-HR" smtClean="0"/>
              <a:pPr/>
              <a:t>2.7.2020.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F19C4C2F-2088-4B39-B39F-0C645B696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8CB4013-40AB-47A8-A5E5-92A787F8A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8C12-C427-42CC-A1DC-6F8F1757558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8432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E9C2966-EF3D-4649-AA5C-267D15E2C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A5B2C912-4DF1-4FAE-B553-8CBFD14F9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FD944AB7-56F7-4DDF-9993-1B6E600AA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DE67915B-56E2-46B2-A5EA-CA80DF56E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EBE7-A6EA-4CDC-BE0F-5527049C311D}" type="datetimeFigureOut">
              <a:rPr lang="hr-HR" smtClean="0"/>
              <a:pPr/>
              <a:t>2.7.2020.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BB815941-0875-4C13-A51E-A8F5A45B9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8ED894AB-D419-42EE-AB30-6963BB9CC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8C12-C427-42CC-A1DC-6F8F1757558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7060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8D1D9362-027D-4A7E-8758-FEEF313EA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E387CF71-B7B7-4FCF-A104-C8FA46B67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0BE2D1D-64F1-4F5B-8822-ADBB9F870A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FEBE7-A6EA-4CDC-BE0F-5527049C311D}" type="datetimeFigureOut">
              <a:rPr lang="hr-HR" smtClean="0"/>
              <a:pPr/>
              <a:t>2.7.2020.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17F3660-D2A9-4510-8A20-7B2003886E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7C9160F-F073-4EEA-A2AA-00ED209F7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B8C12-C427-42CC-A1DC-6F8F1757558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85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4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image" Target="../media/image4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4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image" Target="../media/image4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12" Type="http://schemas.openxmlformats.org/officeDocument/2006/relationships/image" Target="../media/image4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3.xml"/><Relationship Id="rId7" Type="http://schemas.openxmlformats.org/officeDocument/2006/relationships/image" Target="../media/image4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4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 descr="Slika na kojoj se prikazuje odijelo, stajanje, muškarac&#10;&#10;Opis je automatski generiran">
            <a:extLst>
              <a:ext uri="{FF2B5EF4-FFF2-40B4-BE49-F238E27FC236}">
                <a16:creationId xmlns:a16="http://schemas.microsoft.com/office/drawing/2014/main" xmlns="" id="{50A10770-A264-4193-B3A8-2FF141F8B2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3982" y="2702010"/>
            <a:ext cx="2718017" cy="4155989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068496"/>
            <a:ext cx="7772400" cy="1000343"/>
          </a:xfrm>
          <a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Ponavljanje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429F9CF-418B-410F-A9C3-2CAE9F982F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0B64876-F9E2-494B-A435-6D5D2CFBB651}"/>
              </a:ext>
            </a:extLst>
          </p:cNvPr>
          <p:cNvSpPr txBox="1">
            <a:spLocks/>
          </p:cNvSpPr>
          <p:nvPr/>
        </p:nvSpPr>
        <p:spPr>
          <a:xfrm>
            <a:off x="2785863" y="3645024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Prva i druga industrijska revolucija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79885262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622376" y="3043857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425994" y="2904207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Elektromotor za izmjeničnu struju.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68971" y="3826276"/>
            <a:ext cx="484720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solidFill>
                  <a:schemeClr val="bg1"/>
                </a:solidFill>
              </a:rPr>
              <a:t>Prvi put učinkovitost pokazao je pri izgradnji hidrocentrale na </a:t>
            </a:r>
            <a:r>
              <a:rPr lang="hr-HR" sz="3200" dirty="0" err="1">
                <a:solidFill>
                  <a:schemeClr val="bg1"/>
                </a:solidFill>
              </a:rPr>
              <a:t>Nijagarinim</a:t>
            </a:r>
            <a:r>
              <a:rPr lang="hr-HR" sz="3200" dirty="0">
                <a:solidFill>
                  <a:schemeClr val="bg1"/>
                </a:solidFill>
              </a:rPr>
              <a:t> slapovima.</a:t>
            </a:r>
            <a:endParaRPr lang="en-US" sz="3200" dirty="0">
              <a:solidFill>
                <a:schemeClr val="bg1"/>
              </a:solidFill>
            </a:endParaRPr>
          </a:p>
          <a:p>
            <a:pPr lvl="0"/>
            <a:endParaRPr lang="hr-H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48121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90648990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622376" y="3043857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425994" y="2904207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600" dirty="0">
                <a:solidFill>
                  <a:schemeClr val="bg1"/>
                </a:solidFill>
              </a:rPr>
              <a:t>1885. godine izumio je prvi automobil.</a:t>
            </a: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68971" y="3826276"/>
            <a:ext cx="48472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</a:rPr>
              <a:t>1886. godine konstruirao je vozilo na četiri kotača s motorom s unutrašnjim izgaranjem.</a:t>
            </a:r>
          </a:p>
          <a:p>
            <a:pPr lvl="0"/>
            <a:r>
              <a:rPr lang="hr-HR" sz="3200" dirty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  <a:p>
            <a:pPr lvl="0"/>
            <a:endParaRPr lang="hr-H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8803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27702030"/>
              </p:ext>
            </p:extLst>
          </p:nvPr>
        </p:nvGraphicFramePr>
        <p:xfrm>
          <a:off x="808841" y="3322458"/>
          <a:ext cx="508593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4D057305-55AC-4B87-9233-442E0CF05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3943" y="137206"/>
            <a:ext cx="4172504" cy="3114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 descr="Slika na kojoj se prikazuje bicikl&#10;&#10;Opis je automatski generiran">
            <a:extLst>
              <a:ext uri="{FF2B5EF4-FFF2-40B4-BE49-F238E27FC236}">
                <a16:creationId xmlns:a16="http://schemas.microsoft.com/office/drawing/2014/main" xmlns="" id="{20B463C0-0E0F-4645-BF37-9002020CD93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9236" y="3419069"/>
            <a:ext cx="4492251" cy="3186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3743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11350357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622376" y="3043857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425994" y="2904207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solidFill>
                  <a:schemeClr val="bg1"/>
                </a:solidFill>
              </a:rPr>
              <a:t>1903. godine braća </a:t>
            </a:r>
            <a:r>
              <a:rPr lang="hr-HR" sz="3200" dirty="0" err="1">
                <a:solidFill>
                  <a:schemeClr val="bg1"/>
                </a:solidFill>
              </a:rPr>
              <a:t>Orville</a:t>
            </a:r>
            <a:r>
              <a:rPr lang="hr-HR" sz="3200" dirty="0">
                <a:solidFill>
                  <a:schemeClr val="bg1"/>
                </a:solidFill>
              </a:rPr>
              <a:t> i </a:t>
            </a:r>
            <a:r>
              <a:rPr lang="hr-HR" sz="3200" dirty="0" err="1">
                <a:solidFill>
                  <a:schemeClr val="bg1"/>
                </a:solidFill>
              </a:rPr>
              <a:t>Wilbur</a:t>
            </a:r>
            <a:r>
              <a:rPr lang="hr-HR" sz="3200" dirty="0">
                <a:solidFill>
                  <a:schemeClr val="bg1"/>
                </a:solidFill>
              </a:rPr>
              <a:t> Wright izveli su prvi uspješan let u </a:t>
            </a:r>
            <a:r>
              <a:rPr lang="hr-HR" sz="3200" dirty="0" err="1">
                <a:solidFill>
                  <a:schemeClr val="bg1"/>
                </a:solidFill>
              </a:rPr>
              <a:t>zakoplovu</a:t>
            </a:r>
            <a:r>
              <a:rPr lang="hr-HR" sz="3200" dirty="0">
                <a:solidFill>
                  <a:schemeClr val="bg1"/>
                </a:solidFill>
              </a:rPr>
              <a:t> Wright </a:t>
            </a:r>
            <a:r>
              <a:rPr lang="hr-HR" sz="3200" i="1" dirty="0" err="1" smtClean="0">
                <a:solidFill>
                  <a:schemeClr val="bg1"/>
                </a:solidFill>
              </a:rPr>
              <a:t>Flyer</a:t>
            </a:r>
            <a:r>
              <a:rPr lang="hr-HR" sz="3200" i="1" dirty="0" smtClean="0">
                <a:solidFill>
                  <a:schemeClr val="bg1"/>
                </a:solidFill>
              </a:rPr>
              <a:t> </a:t>
            </a:r>
            <a:r>
              <a:rPr lang="hr-HR" sz="3200" i="1" dirty="0">
                <a:solidFill>
                  <a:schemeClr val="bg1"/>
                </a:solidFill>
              </a:rPr>
              <a:t>I</a:t>
            </a:r>
            <a:r>
              <a:rPr lang="hr-HR" sz="3200" dirty="0">
                <a:solidFill>
                  <a:schemeClr val="bg1"/>
                </a:solidFill>
              </a:rPr>
              <a:t>.</a:t>
            </a: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68971" y="3826276"/>
            <a:ext cx="48472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</a:rPr>
              <a:t>Louis </a:t>
            </a:r>
            <a:r>
              <a:rPr lang="hr-HR" sz="3200" dirty="0" err="1">
                <a:solidFill>
                  <a:schemeClr val="bg1"/>
                </a:solidFill>
              </a:rPr>
              <a:t>Blériot</a:t>
            </a:r>
            <a:r>
              <a:rPr lang="hr-HR" sz="3200" dirty="0">
                <a:solidFill>
                  <a:schemeClr val="bg1"/>
                </a:solidFill>
              </a:rPr>
              <a:t> preletio 25. srpnja 1909. godine kanal La </a:t>
            </a:r>
            <a:r>
              <a:rPr lang="hr-HR" sz="3200" dirty="0" err="1">
                <a:solidFill>
                  <a:schemeClr val="bg1"/>
                </a:solidFill>
              </a:rPr>
              <a:t>Manche</a:t>
            </a:r>
            <a:r>
              <a:rPr lang="hr-HR" sz="3200" dirty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hr-HR" sz="3200" dirty="0"/>
              <a:t> </a:t>
            </a:r>
          </a:p>
          <a:p>
            <a:pPr lvl="0"/>
            <a:r>
              <a:rPr lang="hr-HR" sz="3200" dirty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  <a:p>
            <a:pPr lvl="0"/>
            <a:endParaRPr lang="hr-H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32093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47888947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622376" y="3043857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9491316" y="2930840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800" dirty="0">
                <a:solidFill>
                  <a:schemeClr val="bg1"/>
                </a:solidFill>
              </a:rPr>
              <a:t>1869. godine u SAD-u izgrađena prva transkontinentalna željeznička pruga. Povezuje Atlantski i Tihi ocean.</a:t>
            </a:r>
            <a:endParaRPr lang="en-US" sz="2800" dirty="0">
              <a:solidFill>
                <a:schemeClr val="bg1"/>
              </a:solidFill>
            </a:endParaRP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68971" y="3826276"/>
            <a:ext cx="48472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Transsibirska željeznica izgrađena je početkom XX. stoljeća u Rusiji. Povezuje Moskvu i istočnu luku Vladivostok, a duga je više od 9000 km.</a:t>
            </a:r>
            <a:endParaRPr lang="hr-H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47498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43344920"/>
              </p:ext>
            </p:extLst>
          </p:nvPr>
        </p:nvGraphicFramePr>
        <p:xfrm>
          <a:off x="1483544" y="872221"/>
          <a:ext cx="508593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2050" name="Picture 2" descr="Portal za škole - Širom svijeta - Panamski kanal i Chichen Itza">
            <a:extLst>
              <a:ext uri="{FF2B5EF4-FFF2-40B4-BE49-F238E27FC236}">
                <a16:creationId xmlns:a16="http://schemas.microsoft.com/office/drawing/2014/main" xmlns="" id="{CAF00CE3-3E02-4856-B61C-02F55A55A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9588" y="968436"/>
            <a:ext cx="3129656" cy="4957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288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26061816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205126" y="2892937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443749" y="2815429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solidFill>
                  <a:schemeClr val="bg1"/>
                </a:solidFill>
              </a:rPr>
              <a:t>Nagla i korjenita promjena u načinu proizvodnje.</a:t>
            </a:r>
          </a:p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7013359" y="3861786"/>
            <a:ext cx="48472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Izum i primjena parnoga stroja.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hr-H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6553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52735445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205126" y="2892937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479260" y="2921962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Watt 1769. godine.</a:t>
            </a:r>
          </a:p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68971" y="3826276"/>
            <a:ext cx="484720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800" dirty="0">
                <a:solidFill>
                  <a:schemeClr val="bg1"/>
                </a:solidFill>
              </a:rPr>
              <a:t>Uporaba parnoga stroja najveća je bila u rudarstvu, tekstilnoj industriji i metalurgiji.</a:t>
            </a:r>
            <a:endParaRPr lang="en-US" sz="2800" dirty="0">
              <a:solidFill>
                <a:schemeClr val="bg1"/>
              </a:solidFill>
            </a:endParaRPr>
          </a:p>
          <a:p>
            <a:pPr lvl="0"/>
            <a:endParaRPr lang="hr-HR" sz="2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34202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64916268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205126" y="2892937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363850" y="2735531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solidFill>
                  <a:schemeClr val="bg1"/>
                </a:solidFill>
              </a:rPr>
              <a:t>1807. godine konstruirao je </a:t>
            </a:r>
            <a:r>
              <a:rPr lang="hr-HR" sz="3200" dirty="0">
                <a:solidFill>
                  <a:schemeClr val="bg1"/>
                </a:solidFill>
                <a:cs typeface="Arial" panose="020B0604020202020204" pitchFamily="34" charset="0"/>
              </a:rPr>
              <a:t>prvi funkcionalni na paru pokretan drveni brod -  </a:t>
            </a:r>
            <a:r>
              <a:rPr lang="hr-HR" sz="3200" dirty="0" err="1">
                <a:solidFill>
                  <a:schemeClr val="bg1"/>
                </a:solidFill>
              </a:rPr>
              <a:t>Clermont</a:t>
            </a:r>
            <a:r>
              <a:rPr lang="hr-HR" sz="3200" dirty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68971" y="3826276"/>
            <a:ext cx="48472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Engleski inženjer Richard </a:t>
            </a:r>
            <a:r>
              <a:rPr lang="hr-HR" sz="4000" dirty="0" err="1">
                <a:solidFill>
                  <a:schemeClr val="bg1"/>
                </a:solidFill>
              </a:rPr>
              <a:t>Trevithick</a:t>
            </a:r>
            <a:r>
              <a:rPr lang="hr-HR" sz="4000" dirty="0">
                <a:solidFill>
                  <a:schemeClr val="bg1"/>
                </a:solidFill>
              </a:rPr>
              <a:t>. </a:t>
            </a:r>
          </a:p>
          <a:p>
            <a:pPr lvl="0"/>
            <a:endParaRPr lang="hr-H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38316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19837311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205126" y="2892937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425994" y="2904207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solidFill>
                  <a:schemeClr val="bg1"/>
                </a:solidFill>
              </a:rPr>
              <a:t>Konstruirao prvu isplativu lokomotivu pod nazivom </a:t>
            </a:r>
            <a:r>
              <a:rPr lang="hr-HR" sz="3200" i="1" dirty="0">
                <a:solidFill>
                  <a:schemeClr val="bg1"/>
                </a:solidFill>
              </a:rPr>
              <a:t>Raketa</a:t>
            </a:r>
            <a:r>
              <a:rPr lang="hr-HR" sz="3200" dirty="0">
                <a:solidFill>
                  <a:schemeClr val="bg1"/>
                </a:solidFill>
              </a:rPr>
              <a:t>.</a:t>
            </a:r>
          </a:p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68971" y="3826276"/>
            <a:ext cx="484720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800" dirty="0">
                <a:solidFill>
                  <a:schemeClr val="bg1"/>
                </a:solidFill>
              </a:rPr>
              <a:t>Prva podzemna željeznica otvorena je 1863. godine u Londonu. </a:t>
            </a:r>
            <a:endParaRPr lang="en-US" sz="2800" dirty="0">
              <a:solidFill>
                <a:schemeClr val="bg1"/>
              </a:solidFill>
            </a:endParaRPr>
          </a:p>
          <a:p>
            <a:pPr lvl="0"/>
            <a:endParaRPr lang="hr-H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31010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7804033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622376" y="3043857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425994" y="2904207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000" dirty="0">
                <a:solidFill>
                  <a:schemeClr val="bg1"/>
                </a:solidFill>
              </a:rPr>
              <a:t>Industrijska revolucija započela je u Velikoj Britaniji, a zatim se širila u zemlje zapadne Europe, srednje Europe, a najkasnije u zemljama jugoistočne i istočne Europe. Razlike u  razvijenosti europskih zemalja su se znatno povećale.</a:t>
            </a:r>
          </a:p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68971" y="3826276"/>
            <a:ext cx="48472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800" dirty="0">
                <a:solidFill>
                  <a:schemeClr val="bg1"/>
                </a:solidFill>
              </a:rPr>
              <a:t>Početak uporabe električne struje i nafte smatra se početkom druge industrijske revolucije.</a:t>
            </a:r>
            <a:endParaRPr lang="en-US" sz="2800" dirty="0">
              <a:solidFill>
                <a:schemeClr val="bg1"/>
              </a:solidFill>
            </a:endParaRPr>
          </a:p>
          <a:p>
            <a:pPr lvl="0"/>
            <a:endParaRPr lang="hr-H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3666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64487401"/>
              </p:ext>
            </p:extLst>
          </p:nvPr>
        </p:nvGraphicFramePr>
        <p:xfrm>
          <a:off x="1483544" y="872221"/>
          <a:ext cx="508593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26" name="Picture 2" descr="Times Square - Wikipedia">
            <a:extLst>
              <a:ext uri="{FF2B5EF4-FFF2-40B4-BE49-F238E27FC236}">
                <a16:creationId xmlns:a16="http://schemas.microsoft.com/office/drawing/2014/main" xmlns="" id="{8B079266-0F21-4102-B7D0-DF278B22C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5912" y="1544714"/>
            <a:ext cx="5721204" cy="38129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969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83544" y="872221"/>
          <a:ext cx="508593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 descr="Slika na kojoj se prikazuje osoba, muškarac, odijelo, fotografija&#10;&#10;Opis je automatski generiran">
            <a:extLst>
              <a:ext uri="{FF2B5EF4-FFF2-40B4-BE49-F238E27FC236}">
                <a16:creationId xmlns:a16="http://schemas.microsoft.com/office/drawing/2014/main" xmlns="" id="{6464B049-CD11-410C-A0A7-391A27E39C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2338" y="944988"/>
            <a:ext cx="4055119" cy="4993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6555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83544" y="872221"/>
          <a:ext cx="508593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2FEECF0F-43BC-430B-8C1D-3BA4F19EC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0587" y="1961965"/>
            <a:ext cx="6019257" cy="3406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038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438</Words>
  <Application>Microsoft Office PowerPoint</Application>
  <PresentationFormat>Custom</PresentationFormat>
  <Paragraphs>46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Tema sustava Office</vt:lpstr>
      <vt:lpstr>Ponavljanje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Ponavljanje</dc:title>
  <dc:creator>Maja Juratovac</dc:creator>
  <cp:lastModifiedBy>dvukelic</cp:lastModifiedBy>
  <cp:revision>14</cp:revision>
  <dcterms:created xsi:type="dcterms:W3CDTF">2020-07-02T09:26:06Z</dcterms:created>
  <dcterms:modified xsi:type="dcterms:W3CDTF">2020-07-02T11:07:03Z</dcterms:modified>
</cp:coreProperties>
</file>